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2" r:id="rId4"/>
    <p:sldMasterId id="214748373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Barlow ExtraLight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Hepta Slab Medium"/>
      <p:regular r:id="rId24"/>
      <p:bold r:id="rId25"/>
    </p:embeddedFont>
    <p:embeddedFont>
      <p:font typeface="Urbanist SemiBold"/>
      <p:regular r:id="rId26"/>
      <p:bold r:id="rId27"/>
      <p:italic r:id="rId28"/>
      <p:boldItalic r:id="rId29"/>
    </p:embeddedFont>
    <p:embeddedFont>
      <p:font typeface="Roboto SemiBold"/>
      <p:regular r:id="rId30"/>
      <p:bold r:id="rId31"/>
      <p:italic r:id="rId32"/>
      <p:boldItalic r:id="rId33"/>
    </p:embeddedFont>
    <p:embeddedFont>
      <p:font typeface="Barlow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Hepta Slab Light"/>
      <p:regular r:id="rId42"/>
      <p:bold r:id="rId43"/>
    </p:embeddedFont>
    <p:embeddedFont>
      <p:font typeface="Hepta Slab"/>
      <p:regular r:id="rId44"/>
      <p:bold r:id="rId45"/>
    </p:embeddedFont>
    <p:embeddedFont>
      <p:font typeface="Urbanist Medium"/>
      <p:regular r:id="rId46"/>
      <p:bold r:id="rId47"/>
      <p:italic r:id="rId48"/>
      <p:boldItalic r:id="rId49"/>
    </p:embeddedFont>
    <p:embeddedFont>
      <p:font typeface="Urbanist"/>
      <p:regular r:id="rId50"/>
      <p:bold r:id="rId51"/>
      <p:italic r:id="rId52"/>
      <p:boldItalic r:id="rId53"/>
    </p:embeddedFont>
    <p:embeddedFont>
      <p:font typeface="Barlow Medium"/>
      <p:regular r:id="rId54"/>
      <p:bold r:id="rId55"/>
      <p:italic r:id="rId56"/>
      <p:boldItalic r:id="rId57"/>
    </p:embeddedFont>
    <p:embeddedFont>
      <p:font typeface="Barlow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HeptaSlabLight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HeptaSlab-regular.fntdata"/><Relationship Id="rId43" Type="http://schemas.openxmlformats.org/officeDocument/2006/relationships/font" Target="fonts/HeptaSlabLight-bold.fntdata"/><Relationship Id="rId46" Type="http://schemas.openxmlformats.org/officeDocument/2006/relationships/font" Target="fonts/UrbanistMedium-regular.fntdata"/><Relationship Id="rId45" Type="http://schemas.openxmlformats.org/officeDocument/2006/relationships/font" Target="fonts/Hepta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UrbanistMedium-italic.fntdata"/><Relationship Id="rId47" Type="http://schemas.openxmlformats.org/officeDocument/2006/relationships/font" Target="fonts/UrbanistMedium-bold.fntdata"/><Relationship Id="rId49" Type="http://schemas.openxmlformats.org/officeDocument/2006/relationships/font" Target="fonts/Urbanist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SemiBold-bold.fntdata"/><Relationship Id="rId30" Type="http://schemas.openxmlformats.org/officeDocument/2006/relationships/font" Target="fonts/RobotoSemiBold-regular.fntdata"/><Relationship Id="rId33" Type="http://schemas.openxmlformats.org/officeDocument/2006/relationships/font" Target="fonts/RobotoSemiBold-boldItalic.fntdata"/><Relationship Id="rId32" Type="http://schemas.openxmlformats.org/officeDocument/2006/relationships/font" Target="fonts/RobotoSemiBold-italic.fntdata"/><Relationship Id="rId35" Type="http://schemas.openxmlformats.org/officeDocument/2006/relationships/font" Target="fonts/Barlow-bold.fntdata"/><Relationship Id="rId34" Type="http://schemas.openxmlformats.org/officeDocument/2006/relationships/font" Target="fonts/Barlow-regular.fntdata"/><Relationship Id="rId37" Type="http://schemas.openxmlformats.org/officeDocument/2006/relationships/font" Target="fonts/Barlow-boldItalic.fntdata"/><Relationship Id="rId36" Type="http://schemas.openxmlformats.org/officeDocument/2006/relationships/font" Target="fonts/Barlow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61" Type="http://schemas.openxmlformats.org/officeDocument/2006/relationships/font" Target="fonts/BarlowLight-boldItalic.fnt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HeptaSlabMedium-regular.fntdata"/><Relationship Id="rId23" Type="http://schemas.openxmlformats.org/officeDocument/2006/relationships/font" Target="fonts/RobotoMedium-boldItalic.fntdata"/><Relationship Id="rId60" Type="http://schemas.openxmlformats.org/officeDocument/2006/relationships/font" Target="fonts/BarlowLight-italic.fntdata"/><Relationship Id="rId26" Type="http://schemas.openxmlformats.org/officeDocument/2006/relationships/font" Target="fonts/UrbanistSemiBold-regular.fntdata"/><Relationship Id="rId25" Type="http://schemas.openxmlformats.org/officeDocument/2006/relationships/font" Target="fonts/HeptaSlabMedium-bold.fntdata"/><Relationship Id="rId28" Type="http://schemas.openxmlformats.org/officeDocument/2006/relationships/font" Target="fonts/UrbanistSemiBold-italic.fntdata"/><Relationship Id="rId27" Type="http://schemas.openxmlformats.org/officeDocument/2006/relationships/font" Target="fonts/UrbanistSemiBold-bold.fntdata"/><Relationship Id="rId29" Type="http://schemas.openxmlformats.org/officeDocument/2006/relationships/font" Target="fonts/UrbanistSemiBold-boldItalic.fntdata"/><Relationship Id="rId51" Type="http://schemas.openxmlformats.org/officeDocument/2006/relationships/font" Target="fonts/Urbanist-bold.fntdata"/><Relationship Id="rId50" Type="http://schemas.openxmlformats.org/officeDocument/2006/relationships/font" Target="fonts/Urbanist-regular.fntdata"/><Relationship Id="rId53" Type="http://schemas.openxmlformats.org/officeDocument/2006/relationships/font" Target="fonts/Urbanist-boldItalic.fntdata"/><Relationship Id="rId52" Type="http://schemas.openxmlformats.org/officeDocument/2006/relationships/font" Target="fonts/Urbanist-italic.fntdata"/><Relationship Id="rId11" Type="http://schemas.openxmlformats.org/officeDocument/2006/relationships/slide" Target="slides/slide5.xml"/><Relationship Id="rId55" Type="http://schemas.openxmlformats.org/officeDocument/2006/relationships/font" Target="fonts/BarlowMedium-bold.fntdata"/><Relationship Id="rId10" Type="http://schemas.openxmlformats.org/officeDocument/2006/relationships/slide" Target="slides/slide4.xml"/><Relationship Id="rId54" Type="http://schemas.openxmlformats.org/officeDocument/2006/relationships/font" Target="fonts/BarlowMedium-regular.fntdata"/><Relationship Id="rId13" Type="http://schemas.openxmlformats.org/officeDocument/2006/relationships/slide" Target="slides/slide7.xml"/><Relationship Id="rId57" Type="http://schemas.openxmlformats.org/officeDocument/2006/relationships/font" Target="fonts/Barlow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BarlowMedium-italic.fntdata"/><Relationship Id="rId15" Type="http://schemas.openxmlformats.org/officeDocument/2006/relationships/slide" Target="slides/slide9.xml"/><Relationship Id="rId59" Type="http://schemas.openxmlformats.org/officeDocument/2006/relationships/font" Target="fonts/BarlowLight-bold.fntdata"/><Relationship Id="rId14" Type="http://schemas.openxmlformats.org/officeDocument/2006/relationships/slide" Target="slides/slide8.xml"/><Relationship Id="rId58" Type="http://schemas.openxmlformats.org/officeDocument/2006/relationships/font" Target="fonts/BarlowLight-regular.fntdata"/><Relationship Id="rId17" Type="http://schemas.openxmlformats.org/officeDocument/2006/relationships/font" Target="fonts/BarlowExtraLight-bold.fntdata"/><Relationship Id="rId16" Type="http://schemas.openxmlformats.org/officeDocument/2006/relationships/font" Target="fonts/BarlowExtraLight-regular.fntdata"/><Relationship Id="rId19" Type="http://schemas.openxmlformats.org/officeDocument/2006/relationships/font" Target="fonts/BarlowExtraLight-boldItalic.fntdata"/><Relationship Id="rId18" Type="http://schemas.openxmlformats.org/officeDocument/2006/relationships/font" Target="fonts/BarlowExtra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54be5824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54be5824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54be5824d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54be5824d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54be5824d6_2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54be5824d6_2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54be5824d6_2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54be5824d6_2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54be5824d6_2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54be5824d6_2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54be5824d6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54be5824d6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54be5824d6_4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54be5824d6_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54be5824d6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54be5824d6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54be5824d6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54be5824d6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4" name="Google Shape;164;p26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8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8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4" name="Google Shape;224;p35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27" name="Google Shape;227;p35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0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0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9" name="Google Shape;259;p40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0" name="Google Shape;260;p40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1" name="Google Shape;261;p40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2" name="Google Shape;262;p40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3" name="Google Shape;263;p40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5" name="Google Shape;265;p40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6" name="Google Shape;266;p40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8" name="Google Shape;268;p40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4" name="Google Shape;284;p43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5" name="Google Shape;285;p43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6" name="Google Shape;286;p43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7" name="Google Shape;287;p43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6" name="Google Shape;296;p44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97" name="Google Shape;297;p44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4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9" name="Google Shape;299;p44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0" name="Google Shape;300;p44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1" name="Google Shape;301;p44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2" name="Google Shape;302;p44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3" name="Google Shape;303;p44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4" name="Google Shape;304;p44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8" name="Google Shape;308;p44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0" name="Google Shape;310;p44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44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20" name="Google Shape;320;p46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8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8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9" name="Google Shape;329;p48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3" name="Google Shape;333;p4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4" name="Google Shape;334;p4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5" name="Google Shape;335;p48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336" name="Google Shape;336;p4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48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8" name="Google Shape;338;p48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9" name="Google Shape;339;p48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0" name="Google Shape;340;p48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343" name="Google Shape;343;p49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49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5" name="Google Shape;345;p49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6" name="Google Shape;346;p49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7" name="Google Shape;347;p4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48" name="Google Shape;348;p4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49" name="Google Shape;349;p4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3" name="Google Shape;353;p50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4" name="Google Shape;354;p50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5" name="Google Shape;355;p50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6" name="Google Shape;356;p5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57" name="Google Shape;357;p5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58" name="Google Shape;358;p5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50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60" name="Google Shape;360;p50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61" name="Google Shape;361;p50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62" name="Google Shape;362;p50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368" name="Google Shape;368;p51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370" name="Google Shape;370;p51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1" name="Google Shape;371;p51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2" name="Google Shape;372;p51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3" name="Google Shape;373;p5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75" name="Google Shape;375;p5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51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51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5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1" name="Google Shape;381;p52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52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52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85" name="Google Shape;385;p52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6" name="Google Shape;386;p52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7" name="Google Shape;387;p52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8" name="Google Shape;388;p5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90" name="Google Shape;390;p52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91" name="Google Shape;391;p5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3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3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5" name="Google Shape;395;p53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6" name="Google Shape;396;p5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7" name="Google Shape;397;p53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398" name="Google Shape;398;p5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53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00" name="Google Shape;400;p53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01" name="Google Shape;401;p53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02" name="Google Shape;402;p53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03" name="Google Shape;403;p53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04" name="Google Shape;404;p53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05" name="Google Shape;405;p53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53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53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53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53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53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5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12" name="Google Shape;412;p5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415" name="Google Shape;415;p54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16" name="Google Shape;416;p5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7" name="Google Shape;417;p5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8" name="Google Shape;418;p5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9" name="Google Shape;419;p54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0" name="Google Shape;420;p54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21" name="Google Shape;421;p54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422" name="Google Shape;422;p54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23" name="Google Shape;423;p54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24" name="Google Shape;424;p54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425" name="Google Shape;425;p54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26" name="Google Shape;426;p54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27" name="Google Shape;427;p54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428" name="Google Shape;428;p54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29" name="Google Shape;429;p54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30" name="Google Shape;430;p54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431" name="Google Shape;431;p54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32" name="Google Shape;432;p54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33" name="Google Shape;433;p54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434" name="Google Shape;434;p54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435" name="Google Shape;435;p54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436" name="Google Shape;436;p5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5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8" name="Google Shape;438;p5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55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43" name="Google Shape;443;p5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44" name="Google Shape;444;p55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45" name="Google Shape;445;p55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446" name="Google Shape;446;p5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5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8" name="Google Shape;448;p5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51" name="Google Shape;451;p5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52" name="Google Shape;452;p5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453" name="Google Shape;453;p56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454" name="Google Shape;454;p56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55" name="Google Shape;455;p56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456" name="Google Shape;456;p5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5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58" name="Google Shape;458;p56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459" name="Google Shape;459;p56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60" name="Google Shape;460;p56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61" name="Google Shape;461;p56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462" name="Google Shape;462;p56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64" name="Google Shape;464;p56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65" name="Google Shape;465;p56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466" name="Google Shape;466;p56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467" name="Google Shape;467;p56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68" name="Google Shape;468;p56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69" name="Google Shape;469;p56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470" name="Google Shape;470;p56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471" name="Google Shape;471;p56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72" name="Google Shape;472;p56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73" name="Google Shape;473;p56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474" name="Google Shape;474;p5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5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6" name="Google Shape;476;p5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478" name="Google Shape;478;p57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9" name="Google Shape;479;p57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0" name="Google Shape;480;p57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1" name="Google Shape;481;p57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2" name="Google Shape;482;p57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3" name="Google Shape;483;p57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484" name="Google Shape;484;p5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7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5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8" name="Google Shape;488;p5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1" name="Google Shape;491;p58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492" name="Google Shape;492;p5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93" name="Google Shape;493;p5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94" name="Google Shape;494;p5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95" name="Google Shape;495;p58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96" name="Google Shape;496;p58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497" name="Google Shape;497;p5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5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9" name="Google Shape;499;p5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02" name="Google Shape;502;p59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03" name="Google Shape;503;p59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04" name="Google Shape;504;p59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05" name="Google Shape;505;p59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06" name="Google Shape;506;p59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07" name="Google Shape;507;p59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8" name="Google Shape;508;p59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09" name="Google Shape;509;p59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0" name="Google Shape;510;p59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1" name="Google Shape;511;p59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2" name="Google Shape;512;p59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513" name="Google Shape;513;p5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4" name="Google Shape;514;p59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515" name="Google Shape;515;p59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59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7" name="Google Shape;517;p5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8" name="Google Shape;518;p5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521" name="Google Shape;521;p6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2" name="Google Shape;522;p6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3" name="Google Shape;523;p6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524" name="Google Shape;524;p6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60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26" name="Google Shape;526;p60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7" name="Google Shape;527;p60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8" name="Google Shape;528;p60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29" name="Google Shape;529;p60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0" name="Google Shape;530;p60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1" name="Google Shape;531;p60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32" name="Google Shape;532;p60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3" name="Google Shape;533;p60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4" name="Google Shape;534;p60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35" name="Google Shape;535;p60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6" name="Google Shape;536;p60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7" name="Google Shape;537;p6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38" name="Google Shape;538;p6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6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6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3" name="Google Shape;543;p6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4" name="Google Shape;544;p6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5" name="Google Shape;545;p61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6" name="Google Shape;546;p61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47" name="Google Shape;547;p61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48" name="Google Shape;548;p61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9" name="Google Shape;549;p61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50" name="Google Shape;550;p61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1" name="Google Shape;551;p61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" name="Google Shape;552;p61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53" name="Google Shape;553;p61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4" name="Google Shape;554;p61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5" name="Google Shape;555;p61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56" name="Google Shape;556;p61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7" name="Google Shape;557;p61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8" name="Google Shape;558;p61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9" name="Google Shape;559;p6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0" name="Google Shape;560;p6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2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563" name="Google Shape;563;p62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6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5" name="Google Shape;565;p6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6" name="Google Shape;566;p6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567" name="Google Shape;567;p6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62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569" name="Google Shape;569;p62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62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62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2" name="Google Shape;572;p62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3" name="Google Shape;573;p6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4" name="Google Shape;574;p6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7" name="Google Shape;577;p63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8" name="Google Shape;578;p6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579" name="Google Shape;579;p6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63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1" name="Google Shape;581;p63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2" name="Google Shape;582;p63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3" name="Google Shape;583;p63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4" name="Google Shape;584;p63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63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86" name="Google Shape;586;p63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7" name="Google Shape;587;p63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88" name="Google Shape;588;p63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589" name="Google Shape;589;p63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63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63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92" name="Google Shape;592;p63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593" name="Google Shape;593;p63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4" name="Google Shape;594;p63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5" name="Google Shape;595;p63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6" name="Google Shape;596;p63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97" name="Google Shape;597;p63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98" name="Google Shape;598;p63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99" name="Google Shape;599;p63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00" name="Google Shape;600;p63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01" name="Google Shape;601;p63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02" name="Google Shape;602;p63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3" name="Google Shape;603;p6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4" name="Google Shape;604;p6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07" name="Google Shape;607;p64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08" name="Google Shape;608;p64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609" name="Google Shape;609;p64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10" name="Google Shape;610;p64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11" name="Google Shape;611;p64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12" name="Google Shape;612;p64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3" name="Google Shape;613;p64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4" name="Google Shape;614;p64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15" name="Google Shape;615;p6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64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64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18" name="Google Shape;618;p64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19" name="Google Shape;619;p64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0" name="Google Shape;620;p64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1" name="Google Shape;621;p64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64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623" name="Google Shape;623;p64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624" name="Google Shape;624;p64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625" name="Google Shape;625;p64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6" name="Google Shape;626;p64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27" name="Google Shape;627;p64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28" name="Google Shape;628;p64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29" name="Google Shape;629;p64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0" name="Google Shape;630;p64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31" name="Google Shape;631;p6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2" name="Google Shape;632;p6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5" name="Google Shape;635;p6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6" name="Google Shape;636;p6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37" name="Google Shape;637;p6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6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9" name="Google Shape;639;p6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0" name="Google Shape;640;p65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65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642" name="Google Shape;642;p65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3" name="Google Shape;643;p65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44" name="Google Shape;644;p65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645" name="Google Shape;645;p65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646" name="Google Shape;646;p65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47" name="Google Shape;647;p65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48" name="Google Shape;648;p65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49" name="Google Shape;649;p65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2" name="Google Shape;652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0" name="Google Shape;660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1" name="Google Shape;661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6" name="Google Shape;666;p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1" name="Google Shape;671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2" name="Google Shape;672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7" name="Google Shape;677;p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1" name="Google Shape;681;p7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2" name="Google Shape;682;p7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3" name="Google Shape;683;p7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4" name="Google Shape;684;p7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5" name="Google Shape;685;p7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6" name="Google Shape;686;p7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9" name="Google Shape;689;p7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0" name="Google Shape;690;p7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3" name="Google Shape;693;p7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4" name="Google Shape;694;p7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5" name="Google Shape;695;p7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6" name="Google Shape;696;p7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9" name="Google Shape;699;p8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0" name="Google Shape;700;p8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1" name="Google Shape;701;p8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2" name="Google Shape;702;p8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3" name="Google Shape;703;p8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4" name="Google Shape;704;p8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7" name="Google Shape;707;p8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8" name="Google Shape;708;p8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9" name="Google Shape;709;p8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0" name="Google Shape;710;p8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1" name="Google Shape;711;p8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2" name="Google Shape;712;p8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3" name="Google Shape;713;p8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4" name="Google Shape;714;p8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7" name="Google Shape;717;p8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0" name="Google Shape;720;p8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21" name="Google Shape;721;p8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22" name="Google Shape;722;p8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3" name="Google Shape;72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4" name="Google Shape;724;p8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5" name="Google Shape;725;p8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8" name="Google Shape;728;p8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29" name="Google Shape;729;p8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8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1" name="Google Shape;731;p8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8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3" name="Google Shape;733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4" name="Google Shape;734;p8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5" name="Google Shape;735;p8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6" name="Google Shape;736;p8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8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8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8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44" name="Google Shape;744;p8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45" name="Google Shape;745;p8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46" name="Google Shape;746;p8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7" name="Google Shape;747;p8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p8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8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4" name="Google Shape;324;p47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5" name="Google Shape;325;p47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hyperlink" Target="https://starlink-puce.vercel.app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tarlink-puce.vercel.app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tarlink-puce.vercel.app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starlink-puce.vercel.app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tarlink-puce.vercel.app/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tarlink-puce.vercel.app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Relationship Id="rId4" Type="http://schemas.openxmlformats.org/officeDocument/2006/relationships/hyperlink" Target="https://starlink-puce.vercel.app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starlink-puce.vercel.app/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s://starlink-puce.vercel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87" title="starlinkb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7"/>
          <p:cNvSpPr txBox="1"/>
          <p:nvPr>
            <p:ph type="title"/>
          </p:nvPr>
        </p:nvSpPr>
        <p:spPr>
          <a:xfrm>
            <a:off x="632850" y="1709037"/>
            <a:ext cx="7878300" cy="744900"/>
          </a:xfrm>
          <a:prstGeom prst="rect">
            <a:avLst/>
          </a:prstGeom>
          <a:effectLst>
            <a:outerShdw blurRad="57150" rotWithShape="0" algn="bl" dir="684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51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DOMINICK BUI</a:t>
            </a:r>
            <a:endParaRPr b="1" sz="37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87"/>
          <p:cNvSpPr txBox="1"/>
          <p:nvPr/>
        </p:nvSpPr>
        <p:spPr>
          <a:xfrm>
            <a:off x="2484675" y="3429481"/>
            <a:ext cx="403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00FF"/>
                </a:solid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https://starlink-puce.vercel.app/</a:t>
            </a:r>
            <a:endParaRPr sz="2000">
              <a:solidFill>
                <a:srgbClr val="0000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7" name="Google Shape;757;p87"/>
          <p:cNvSpPr txBox="1"/>
          <p:nvPr/>
        </p:nvSpPr>
        <p:spPr>
          <a:xfrm>
            <a:off x="1227150" y="2402324"/>
            <a:ext cx="6689700" cy="45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Supervisor, Starlink Enterprise Customer Support</a:t>
            </a:r>
            <a:endParaRPr sz="3600">
              <a:solidFill>
                <a:srgbClr val="FFFF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8" name="Google Shape;758;p87" title="space-x-logo-wh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272" y="4021510"/>
            <a:ext cx="2107100" cy="1185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759" name="Google Shape;759;p87" title="starlin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1375" y="4495276"/>
            <a:ext cx="2128350" cy="32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cxnSp>
        <p:nvCxnSpPr>
          <p:cNvPr id="760" name="Google Shape;760;p87"/>
          <p:cNvCxnSpPr/>
          <p:nvPr/>
        </p:nvCxnSpPr>
        <p:spPr>
          <a:xfrm flipH="1" rot="10800000">
            <a:off x="2263568" y="3696577"/>
            <a:ext cx="265200" cy="45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https://starlink-puce.vercel.app/</a:t>
            </a:r>
            <a:endParaRPr sz="100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8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767" name="Google Shape;767;p88"/>
          <p:cNvSpPr txBox="1"/>
          <p:nvPr>
            <p:ph type="title"/>
          </p:nvPr>
        </p:nvSpPr>
        <p:spPr>
          <a:xfrm>
            <a:off x="228600" y="236939"/>
            <a:ext cx="2286000" cy="52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Who I am</a:t>
            </a:r>
            <a:endParaRPr b="1" sz="4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88"/>
          <p:cNvSpPr txBox="1"/>
          <p:nvPr>
            <p:ph idx="1" type="subTitle"/>
          </p:nvPr>
        </p:nvSpPr>
        <p:spPr>
          <a:xfrm>
            <a:off x="4569400" y="75909"/>
            <a:ext cx="4301400" cy="407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 Customer Experience leader with a background in building support teams and systems from the ground up.</a:t>
            </a:r>
            <a:endParaRPr b="1" sz="1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 helped launch the U.S. support team at Back Market during peak COVID, scaled a LATAM call center, and led programs that drove operational excellence and improved customer outcomes.</a:t>
            </a:r>
            <a:endParaRPr sz="1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I’m scrappy, thrive under pressure, and love collaborating cross-functionally to build systems that make life easier for both customers and support teams.</a:t>
            </a:r>
            <a:endParaRPr sz="1700">
              <a:solidFill>
                <a:srgbClr val="FFFF00"/>
              </a:solidFill>
            </a:endParaRPr>
          </a:p>
        </p:txBody>
      </p:sp>
      <p:sp>
        <p:nvSpPr>
          <p:cNvPr id="769" name="Google Shape;769;p88"/>
          <p:cNvSpPr txBox="1"/>
          <p:nvPr>
            <p:ph idx="2" type="subTitle"/>
          </p:nvPr>
        </p:nvSpPr>
        <p:spPr>
          <a:xfrm>
            <a:off x="320625" y="4681326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SpaceX—Starlink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0" name="Google Shape;770;p88" title="IMGP05461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575" y="1186825"/>
            <a:ext cx="2833000" cy="31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8"/>
          <p:cNvSpPr/>
          <p:nvPr/>
        </p:nvSpPr>
        <p:spPr>
          <a:xfrm>
            <a:off x="4605525" y="4819575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72" name="Google Shape;772;p88"/>
          <p:cNvSpPr/>
          <p:nvPr/>
        </p:nvSpPr>
        <p:spPr>
          <a:xfrm>
            <a:off x="213965" y="4819575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9"/>
          <p:cNvSpPr/>
          <p:nvPr/>
        </p:nvSpPr>
        <p:spPr>
          <a:xfrm>
            <a:off x="228600" y="1056572"/>
            <a:ext cx="2101200" cy="16671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78" name="Google Shape;778;p89"/>
          <p:cNvSpPr/>
          <p:nvPr/>
        </p:nvSpPr>
        <p:spPr>
          <a:xfrm>
            <a:off x="2422023" y="1056572"/>
            <a:ext cx="2101200" cy="16671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79" name="Google Shape;779;p89"/>
          <p:cNvSpPr/>
          <p:nvPr/>
        </p:nvSpPr>
        <p:spPr>
          <a:xfrm>
            <a:off x="6813625" y="1056572"/>
            <a:ext cx="2093100" cy="16671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0" name="Google Shape;780;p89"/>
          <p:cNvSpPr/>
          <p:nvPr/>
        </p:nvSpPr>
        <p:spPr>
          <a:xfrm>
            <a:off x="4615421" y="1056572"/>
            <a:ext cx="2101200" cy="16671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1" name="Google Shape;781;p8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https://starlink-puce.vercel.app/</a:t>
            </a:r>
            <a:endParaRPr sz="100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8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783" name="Google Shape;783;p89"/>
          <p:cNvSpPr txBox="1"/>
          <p:nvPr>
            <p:ph idx="19" type="title"/>
          </p:nvPr>
        </p:nvSpPr>
        <p:spPr>
          <a:xfrm>
            <a:off x="228600" y="338049"/>
            <a:ext cx="3530100" cy="51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30—60-day Plan</a:t>
            </a:r>
            <a:endParaRPr b="1" sz="19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89"/>
          <p:cNvSpPr txBox="1"/>
          <p:nvPr>
            <p:ph type="title"/>
          </p:nvPr>
        </p:nvSpPr>
        <p:spPr>
          <a:xfrm>
            <a:off x="355225" y="1177862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Week 1</a:t>
            </a:r>
            <a:endParaRPr b="1" sz="16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9"/>
          <p:cNvSpPr txBox="1"/>
          <p:nvPr>
            <p:ph idx="6" type="body"/>
          </p:nvPr>
        </p:nvSpPr>
        <p:spPr>
          <a:xfrm>
            <a:off x="355225" y="1474425"/>
            <a:ext cx="1974600" cy="114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Onboard with HR &amp; IT, gain system access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Intro meetings with leadership &amp; team to build rapport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Review Org structure and Enterprise Support Ops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Deep-dive into ticketing, Knowledge Base, dashboards, SLAs, QA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89"/>
          <p:cNvSpPr txBox="1"/>
          <p:nvPr>
            <p:ph idx="7" type="title"/>
          </p:nvPr>
        </p:nvSpPr>
        <p:spPr>
          <a:xfrm>
            <a:off x="2543875" y="1177862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Week 2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9"/>
          <p:cNvSpPr txBox="1"/>
          <p:nvPr>
            <p:ph idx="13" type="title"/>
          </p:nvPr>
        </p:nvSpPr>
        <p:spPr>
          <a:xfrm>
            <a:off x="4745500" y="1177862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Week 3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89"/>
          <p:cNvSpPr txBox="1"/>
          <p:nvPr>
            <p:ph idx="16" type="title"/>
          </p:nvPr>
        </p:nvSpPr>
        <p:spPr>
          <a:xfrm>
            <a:off x="6942300" y="1177862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Week 4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9"/>
          <p:cNvSpPr txBox="1"/>
          <p:nvPr>
            <p:ph idx="1" type="subTitle"/>
          </p:nvPr>
        </p:nvSpPr>
        <p:spPr>
          <a:xfrm>
            <a:off x="320625" y="4681326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SpaceX—Starlink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89"/>
          <p:cNvSpPr/>
          <p:nvPr/>
        </p:nvSpPr>
        <p:spPr>
          <a:xfrm>
            <a:off x="227850" y="2879017"/>
            <a:ext cx="2101200" cy="16671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1" name="Google Shape;791;p89"/>
          <p:cNvSpPr/>
          <p:nvPr/>
        </p:nvSpPr>
        <p:spPr>
          <a:xfrm>
            <a:off x="2421273" y="2879017"/>
            <a:ext cx="2101200" cy="16671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2" name="Google Shape;792;p89"/>
          <p:cNvSpPr/>
          <p:nvPr/>
        </p:nvSpPr>
        <p:spPr>
          <a:xfrm>
            <a:off x="6812875" y="2879017"/>
            <a:ext cx="2093100" cy="16671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3" name="Google Shape;793;p89"/>
          <p:cNvSpPr/>
          <p:nvPr/>
        </p:nvSpPr>
        <p:spPr>
          <a:xfrm>
            <a:off x="4614671" y="2879017"/>
            <a:ext cx="2101200" cy="16671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4" name="Google Shape;794;p89"/>
          <p:cNvSpPr txBox="1"/>
          <p:nvPr>
            <p:ph type="title"/>
          </p:nvPr>
        </p:nvSpPr>
        <p:spPr>
          <a:xfrm>
            <a:off x="354475" y="3007462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Week 5</a:t>
            </a:r>
            <a:endParaRPr b="1" sz="16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89"/>
          <p:cNvSpPr txBox="1"/>
          <p:nvPr>
            <p:ph idx="7" type="title"/>
          </p:nvPr>
        </p:nvSpPr>
        <p:spPr>
          <a:xfrm>
            <a:off x="2543125" y="3007462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Week 6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9"/>
          <p:cNvSpPr txBox="1"/>
          <p:nvPr>
            <p:ph idx="13" type="title"/>
          </p:nvPr>
        </p:nvSpPr>
        <p:spPr>
          <a:xfrm>
            <a:off x="4744750" y="3007462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Week 7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9"/>
          <p:cNvSpPr txBox="1"/>
          <p:nvPr>
            <p:ph idx="16" type="title"/>
          </p:nvPr>
        </p:nvSpPr>
        <p:spPr>
          <a:xfrm>
            <a:off x="6941550" y="3007462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Week 8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9"/>
          <p:cNvSpPr txBox="1"/>
          <p:nvPr>
            <p:ph idx="6" type="body"/>
          </p:nvPr>
        </p:nvSpPr>
        <p:spPr>
          <a:xfrm>
            <a:off x="2559276" y="1474425"/>
            <a:ext cx="1944000" cy="114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Continue 1:1s and meet cross-functional collaborators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Shadow agents on common and complex tickets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Continue review of Knowledge Base, dashboards, QA process, ISO 9001 &amp; regulatory docs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Begin resolving low-complexity tickets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89"/>
          <p:cNvSpPr txBox="1"/>
          <p:nvPr>
            <p:ph idx="6" type="body"/>
          </p:nvPr>
        </p:nvSpPr>
        <p:spPr>
          <a:xfrm>
            <a:off x="4740776" y="1474425"/>
            <a:ext cx="1944000" cy="114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Start weekly syncs with leadership &amp; direct reports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Analyze ticket flow, volume, and handoffs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Identify top performers &amp; coaching opportunities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Review hand-offs, staffing, and Support coverage for holidays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Continue resolving tickets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9"/>
          <p:cNvSpPr txBox="1"/>
          <p:nvPr/>
        </p:nvSpPr>
        <p:spPr>
          <a:xfrm>
            <a:off x="4305875" y="208750"/>
            <a:ext cx="45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Build trust and rapport with the team while gaining a deep understanding of existing Enterprise Support operations. Align with key stakeholders to prioritize meaningful reporting cadence, foster team chemistry, and gradually plan for impactful process improvements</a:t>
            </a:r>
            <a:endParaRPr sz="9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89"/>
          <p:cNvSpPr txBox="1"/>
          <p:nvPr>
            <p:ph idx="6" type="body"/>
          </p:nvPr>
        </p:nvSpPr>
        <p:spPr>
          <a:xfrm>
            <a:off x="6946620" y="1473375"/>
            <a:ext cx="1944000" cy="114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Continue 1:1s and 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stablish reporting cadence with Enterprise Support team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Begin team performance reviews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Identify areas for improvement of onboarding docs for clarity &amp; accuracy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Investigate edge-case tickets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Optimize staffing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Continue resolving tickets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89"/>
          <p:cNvSpPr txBox="1"/>
          <p:nvPr>
            <p:ph idx="6" type="body"/>
          </p:nvPr>
        </p:nvSpPr>
        <p:spPr>
          <a:xfrm>
            <a:off x="360650" y="3303225"/>
            <a:ext cx="1944000" cy="114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Begin structured performance coaching based on ticket data, CSAT, and peer feedback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Use dashboards to spot bottlenecks or inconsistencies in processes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Draft plan for streamlining high-friction workflows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Align with leadership on Q3 Roadmap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89"/>
          <p:cNvSpPr txBox="1"/>
          <p:nvPr>
            <p:ph idx="6" type="body"/>
          </p:nvPr>
        </p:nvSpPr>
        <p:spPr>
          <a:xfrm>
            <a:off x="2564707" y="3303225"/>
            <a:ext cx="1944000" cy="114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Pilot small changes to workflows or QA process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Continue coaching with low performers and highlight quick wins in team standups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Host sessions with team to gather feedback on onboarding, tooling, and process friction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89"/>
          <p:cNvSpPr txBox="1"/>
          <p:nvPr>
            <p:ph idx="6" type="body"/>
          </p:nvPr>
        </p:nvSpPr>
        <p:spPr>
          <a:xfrm>
            <a:off x="4746200" y="3227025"/>
            <a:ext cx="1944000" cy="126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Begin shift audit-identify potential coverage gaps, idle time, or overcapacity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Present summary findings and early wins to leadership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Align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leadership + stakeholders on proposed improvements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Revisit SLAs, internal playbooks, and shift coverage plans — propose draft updates based on observations and team input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89"/>
          <p:cNvSpPr txBox="1"/>
          <p:nvPr>
            <p:ph idx="6" type="body"/>
          </p:nvPr>
        </p:nvSpPr>
        <p:spPr>
          <a:xfrm>
            <a:off x="6952051" y="3225975"/>
            <a:ext cx="1944000" cy="114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Define a repeatable cadence for team reviews, stakeholder updates, and retros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1:1s with team to gather feedback on my leadership and impact so far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Identify longer-term tooling or workflow gaps that require engineering or vendor input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Prepare insights for performance calibration or promotion recommendations if applicable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89"/>
          <p:cNvSpPr/>
          <p:nvPr/>
        </p:nvSpPr>
        <p:spPr>
          <a:xfrm>
            <a:off x="4605525" y="4819575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07" name="Google Shape;807;p89"/>
          <p:cNvSpPr/>
          <p:nvPr/>
        </p:nvSpPr>
        <p:spPr>
          <a:xfrm>
            <a:off x="207329" y="4831562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90" title="231229-F-AF999-808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90"/>
          <p:cNvSpPr txBox="1"/>
          <p:nvPr>
            <p:ph type="title"/>
          </p:nvPr>
        </p:nvSpPr>
        <p:spPr>
          <a:xfrm>
            <a:off x="237750" y="2144300"/>
            <a:ext cx="3759900" cy="58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Program Spotlight</a:t>
            </a:r>
            <a:endParaRPr b="1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9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https://starlink-puce.vercel.app/</a:t>
            </a:r>
            <a:endParaRPr sz="100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9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816" name="Google Shape;816;p90"/>
          <p:cNvSpPr txBox="1"/>
          <p:nvPr>
            <p:ph idx="3" type="subTitle"/>
          </p:nvPr>
        </p:nvSpPr>
        <p:spPr>
          <a:xfrm>
            <a:off x="320625" y="4681316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SpaceX—Starlink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90"/>
          <p:cNvSpPr txBox="1"/>
          <p:nvPr>
            <p:ph type="title"/>
          </p:nvPr>
        </p:nvSpPr>
        <p:spPr>
          <a:xfrm>
            <a:off x="5176390" y="2009875"/>
            <a:ext cx="3759900" cy="58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PayPal Transformation</a:t>
            </a:r>
            <a:endParaRPr b="1" sz="28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90"/>
          <p:cNvSpPr txBox="1"/>
          <p:nvPr>
            <p:ph type="title"/>
          </p:nvPr>
        </p:nvSpPr>
        <p:spPr>
          <a:xfrm>
            <a:off x="5176390" y="2578750"/>
            <a:ext cx="37599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On the Path to Repairing a Legacy PayPal Integration</a:t>
            </a:r>
            <a:endParaRPr sz="12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1"/>
          <p:cNvSpPr txBox="1"/>
          <p:nvPr>
            <p:ph idx="1" type="subTitle"/>
          </p:nvPr>
        </p:nvSpPr>
        <p:spPr>
          <a:xfrm>
            <a:off x="320625" y="4713363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SpaceX—Starlink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9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https://starlink-puce.vercel.app/</a:t>
            </a:r>
            <a:endParaRPr sz="100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9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826" name="Google Shape;826;p91"/>
          <p:cNvSpPr txBox="1"/>
          <p:nvPr>
            <p:ph type="title"/>
          </p:nvPr>
        </p:nvSpPr>
        <p:spPr>
          <a:xfrm>
            <a:off x="237650" y="670700"/>
            <a:ext cx="4162800" cy="376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 legacy PayPal integration blocked refunds after 180 days—leaving customers waiting days, sometimes weeks, for their money back.</a:t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This support failure led to:</a:t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Delayed resolutions (~7–14 days)</a:t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Excessive agent touchpoints (~15+)</a:t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Errors and inefficient escalations</a:t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High customer frustration and churn risk</a:t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Erosion of customer trust in </a:t>
            </a: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support</a:t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Reputational damage and revenue loss</a:t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The result: operational inefficiencies, diminished agent confidence, and lingering technical debt.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91"/>
          <p:cNvSpPr txBox="1"/>
          <p:nvPr>
            <p:ph idx="5" type="subTitle"/>
          </p:nvPr>
        </p:nvSpPr>
        <p:spPr>
          <a:xfrm>
            <a:off x="229175" y="1529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The Situation</a:t>
            </a:r>
            <a:endParaRPr sz="1300">
              <a:solidFill>
                <a:srgbClr val="FFFF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cxnSp>
        <p:nvCxnSpPr>
          <p:cNvPr id="828" name="Google Shape;828;p91"/>
          <p:cNvCxnSpPr/>
          <p:nvPr/>
        </p:nvCxnSpPr>
        <p:spPr>
          <a:xfrm>
            <a:off x="4727460" y="746900"/>
            <a:ext cx="0" cy="35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9" name="Google Shape;829;p91" title="metrics_before.png"/>
          <p:cNvPicPr preferRelativeResize="0"/>
          <p:nvPr/>
        </p:nvPicPr>
        <p:blipFill rotWithShape="1">
          <a:blip r:embed="rId4">
            <a:alphaModFix/>
          </a:blip>
          <a:srcRect b="0" l="0" r="33195" t="0"/>
          <a:stretch/>
        </p:blipFill>
        <p:spPr>
          <a:xfrm>
            <a:off x="5040725" y="48475"/>
            <a:ext cx="4017850" cy="4510614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91"/>
          <p:cNvSpPr/>
          <p:nvPr/>
        </p:nvSpPr>
        <p:spPr>
          <a:xfrm>
            <a:off x="4605525" y="4819575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31" name="Google Shape;831;p91"/>
          <p:cNvSpPr/>
          <p:nvPr/>
        </p:nvSpPr>
        <p:spPr>
          <a:xfrm>
            <a:off x="207329" y="4808873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2"/>
          <p:cNvSpPr txBox="1"/>
          <p:nvPr>
            <p:ph idx="1" type="subTitle"/>
          </p:nvPr>
        </p:nvSpPr>
        <p:spPr>
          <a:xfrm>
            <a:off x="320625" y="4713363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SpaceX—Starlink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7" name="Google Shape;837;p9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https://starlink-puce.vercel.app/</a:t>
            </a:r>
            <a:endParaRPr sz="100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9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839" name="Google Shape;839;p92"/>
          <p:cNvSpPr txBox="1"/>
          <p:nvPr>
            <p:ph type="title"/>
          </p:nvPr>
        </p:nvSpPr>
        <p:spPr>
          <a:xfrm>
            <a:off x="4824250" y="585375"/>
            <a:ext cx="4162800" cy="384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What needed to change</a:t>
            </a:r>
            <a:endParaRPr b="1" sz="15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Refund customers within 1 business day (instead of 7–16 days)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Reduce resolution time from 1–2 weeks to &lt; 2 hours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Reduce # of interactions from 10-16 to &lt; 4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Eliminate manual errors and reduce unnecessary escalations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Design a streamlined workflow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Align with Finance to recover the refunds from vendors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sz="15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(1) Agent Enablement, (2) Process Friction, (3) Customer Trust, (4) Cross-functional ambiguity, (5) Lack of Engineering resources, (6) Scalability, and (7) Delayed HyperWallet Rollout</a:t>
            </a:r>
            <a:endParaRPr sz="13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92"/>
          <p:cNvSpPr txBox="1"/>
          <p:nvPr>
            <p:ph idx="5" type="subTitle"/>
          </p:nvPr>
        </p:nvSpPr>
        <p:spPr>
          <a:xfrm>
            <a:off x="229175" y="1529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The Tasks</a:t>
            </a:r>
            <a:endParaRPr sz="1300">
              <a:solidFill>
                <a:srgbClr val="FFFF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cxnSp>
        <p:nvCxnSpPr>
          <p:cNvPr id="841" name="Google Shape;841;p92"/>
          <p:cNvCxnSpPr/>
          <p:nvPr/>
        </p:nvCxnSpPr>
        <p:spPr>
          <a:xfrm>
            <a:off x="4507334" y="746900"/>
            <a:ext cx="0" cy="35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2" name="Google Shape;842;p92" title="paypal-flow-befo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25" y="585400"/>
            <a:ext cx="3593898" cy="3849388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92"/>
          <p:cNvSpPr/>
          <p:nvPr/>
        </p:nvSpPr>
        <p:spPr>
          <a:xfrm>
            <a:off x="4605525" y="4819575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44" name="Google Shape;844;p92"/>
          <p:cNvSpPr/>
          <p:nvPr/>
        </p:nvSpPr>
        <p:spPr>
          <a:xfrm>
            <a:off x="212547" y="4806629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45" name="Google Shape;845;p92" title="ticket-ui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435" y="549950"/>
            <a:ext cx="4665816" cy="3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3"/>
          <p:cNvSpPr txBox="1"/>
          <p:nvPr>
            <p:ph idx="1" type="subTitle"/>
          </p:nvPr>
        </p:nvSpPr>
        <p:spPr>
          <a:xfrm>
            <a:off x="320625" y="4713363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SpaceX—Starlink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1" name="Google Shape;851;p93" title="apilog.gif"/>
          <p:cNvPicPr preferRelativeResize="0"/>
          <p:nvPr/>
        </p:nvPicPr>
        <p:blipFill rotWithShape="1">
          <a:blip r:embed="rId3">
            <a:alphaModFix/>
          </a:blip>
          <a:srcRect b="10266" l="0" r="0" t="2579"/>
          <a:stretch/>
        </p:blipFill>
        <p:spPr>
          <a:xfrm>
            <a:off x="4628300" y="6437"/>
            <a:ext cx="4371500" cy="3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93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https://starlink-puce.vercel.app/</a:t>
            </a:r>
            <a:endParaRPr sz="100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9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854" name="Google Shape;854;p93"/>
          <p:cNvSpPr txBox="1"/>
          <p:nvPr>
            <p:ph type="title"/>
          </p:nvPr>
        </p:nvSpPr>
        <p:spPr>
          <a:xfrm>
            <a:off x="237650" y="670700"/>
            <a:ext cx="4334400" cy="376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Discovery and Root Cause Analysis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Analyzed tickets and </a:t>
            </a:r>
            <a:r>
              <a:rPr lang="en" sz="1150">
                <a:latin typeface="Roboto"/>
                <a:ea typeface="Roboto"/>
                <a:cs typeface="Roboto"/>
                <a:sym typeface="Roboto"/>
              </a:rPr>
              <a:t>system</a:t>
            </a:r>
            <a:r>
              <a:rPr lang="en" sz="1150">
                <a:latin typeface="Roboto"/>
                <a:ea typeface="Roboto"/>
                <a:cs typeface="Roboto"/>
                <a:sym typeface="Roboto"/>
              </a:rPr>
              <a:t> logs to confirm refund failures rooted in PayPal API limitation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Design and Build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Built a streamlined process for agents to that validate payment failures and to submit refunds via a form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Agent Enablement &amp; Training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Built SOPs, troubleshooting guides, and a training deck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Led live sessions to ensure clarity and adoption across the team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Launch and Alignment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Soft launch with pilot group, executive sign-off, and then company-wide full launch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Alignment with Finance and Account Management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Ongoing Monitoring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Continued alignment with Finance to ensure monthly vendor reconciliation and adoption of HyperWallet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93"/>
          <p:cNvSpPr txBox="1"/>
          <p:nvPr>
            <p:ph idx="5" type="subTitle"/>
          </p:nvPr>
        </p:nvSpPr>
        <p:spPr>
          <a:xfrm>
            <a:off x="229175" y="1529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The Actions</a:t>
            </a:r>
            <a:endParaRPr sz="1300">
              <a:solidFill>
                <a:srgbClr val="FFFF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856" name="Google Shape;856;p93" title="gantt.png"/>
          <p:cNvPicPr preferRelativeResize="0"/>
          <p:nvPr/>
        </p:nvPicPr>
        <p:blipFill rotWithShape="1">
          <a:blip r:embed="rId5">
            <a:alphaModFix/>
          </a:blip>
          <a:srcRect b="2151" l="0" r="0" t="1360"/>
          <a:stretch/>
        </p:blipFill>
        <p:spPr>
          <a:xfrm>
            <a:off x="4525050" y="152975"/>
            <a:ext cx="4551251" cy="283973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3"/>
          <p:cNvSpPr/>
          <p:nvPr/>
        </p:nvSpPr>
        <p:spPr>
          <a:xfrm>
            <a:off x="4605525" y="4819575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8" name="Google Shape;858;p93"/>
          <p:cNvSpPr/>
          <p:nvPr/>
        </p:nvSpPr>
        <p:spPr>
          <a:xfrm>
            <a:off x="70475" y="4819575"/>
            <a:ext cx="2193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59" name="Google Shape;859;p93" title="Screenshot 2025-05-07 17164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5050" y="3073116"/>
            <a:ext cx="4551251" cy="1584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94" title="Screenshot 2025-05-04 230759.png"/>
          <p:cNvPicPr preferRelativeResize="0"/>
          <p:nvPr/>
        </p:nvPicPr>
        <p:blipFill rotWithShape="1">
          <a:blip r:embed="rId3">
            <a:alphaModFix/>
          </a:blip>
          <a:srcRect b="0" l="10457" r="12701" t="1009"/>
          <a:stretch/>
        </p:blipFill>
        <p:spPr>
          <a:xfrm>
            <a:off x="0" y="0"/>
            <a:ext cx="9144000" cy="471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4"/>
          <p:cNvSpPr txBox="1"/>
          <p:nvPr>
            <p:ph idx="1" type="subTitle"/>
          </p:nvPr>
        </p:nvSpPr>
        <p:spPr>
          <a:xfrm>
            <a:off x="320625" y="4713363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SpaceX—Starlink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6" name="Google Shape;866;p9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https://starlink-puce.vercel.app/</a:t>
            </a:r>
            <a:endParaRPr sz="100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9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868" name="Google Shape;868;p94"/>
          <p:cNvSpPr txBox="1"/>
          <p:nvPr>
            <p:ph idx="5" type="subTitle"/>
          </p:nvPr>
        </p:nvSpPr>
        <p:spPr>
          <a:xfrm>
            <a:off x="229175" y="1529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The Results</a:t>
            </a:r>
            <a:endParaRPr sz="1300">
              <a:solidFill>
                <a:srgbClr val="FFFF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869" name="Google Shape;869;p94"/>
          <p:cNvSpPr/>
          <p:nvPr/>
        </p:nvSpPr>
        <p:spPr>
          <a:xfrm>
            <a:off x="4964050" y="471625"/>
            <a:ext cx="3840000" cy="416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70" name="Google Shape;870;p94" title="kpi_after_dashboard.png"/>
          <p:cNvPicPr preferRelativeResize="0"/>
          <p:nvPr/>
        </p:nvPicPr>
        <p:blipFill rotWithShape="1">
          <a:blip r:embed="rId5">
            <a:alphaModFix/>
          </a:blip>
          <a:srcRect b="7744" l="0" r="0" t="7702"/>
          <a:stretch/>
        </p:blipFill>
        <p:spPr>
          <a:xfrm>
            <a:off x="5017841" y="518121"/>
            <a:ext cx="3716670" cy="4057518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4"/>
          <p:cNvSpPr/>
          <p:nvPr/>
        </p:nvSpPr>
        <p:spPr>
          <a:xfrm>
            <a:off x="172051" y="471625"/>
            <a:ext cx="4446900" cy="249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72" name="Google Shape;872;p94" title="paypal-flow-aft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295" y="520930"/>
            <a:ext cx="4337693" cy="23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94"/>
          <p:cNvSpPr/>
          <p:nvPr/>
        </p:nvSpPr>
        <p:spPr>
          <a:xfrm>
            <a:off x="104975" y="3083825"/>
            <a:ext cx="4753800" cy="1557900"/>
          </a:xfrm>
          <a:prstGeom prst="roundRect">
            <a:avLst>
              <a:gd fmla="val 963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74" name="Google Shape;874;p94"/>
          <p:cNvSpPr txBox="1"/>
          <p:nvPr/>
        </p:nvSpPr>
        <p:spPr>
          <a:xfrm>
            <a:off x="-30600" y="3136659"/>
            <a:ext cx="48894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Customer Satisfaction jumped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from ~50% to over 85%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Resolution time improved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from 12 days to under 2 hours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Touchpoints per ticket fell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by over 95%, simplifying agent workflows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response time improved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became over 70% faster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Error rate reduced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from 5% to &lt; 1%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Recovered over $250,000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from vendors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Influenced Finance roadmap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 implement enterprise-wide change to payment infrastructure (PayPal HyperWallet)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94"/>
          <p:cNvSpPr/>
          <p:nvPr/>
        </p:nvSpPr>
        <p:spPr>
          <a:xfrm>
            <a:off x="4605525" y="4819575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76" name="Google Shape;876;p94"/>
          <p:cNvSpPr/>
          <p:nvPr/>
        </p:nvSpPr>
        <p:spPr>
          <a:xfrm>
            <a:off x="104975" y="4797675"/>
            <a:ext cx="179400" cy="15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95" title="Screenshot 2025-05-04 222419.png"/>
          <p:cNvPicPr preferRelativeResize="0"/>
          <p:nvPr/>
        </p:nvPicPr>
        <p:blipFill rotWithShape="1">
          <a:blip r:embed="rId3">
            <a:alphaModFix/>
          </a:blip>
          <a:srcRect b="0" l="3104" r="3095" t="0"/>
          <a:stretch/>
        </p:blipFill>
        <p:spPr>
          <a:xfrm>
            <a:off x="0" y="-142450"/>
            <a:ext cx="9144001" cy="48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95"/>
          <p:cNvSpPr txBox="1"/>
          <p:nvPr>
            <p:ph idx="3" type="title"/>
          </p:nvPr>
        </p:nvSpPr>
        <p:spPr>
          <a:xfrm>
            <a:off x="237600" y="1895407"/>
            <a:ext cx="8668800" cy="1163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Thank you for listening!</a:t>
            </a:r>
            <a:endParaRPr b="1" sz="59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95"/>
          <p:cNvSpPr txBox="1"/>
          <p:nvPr>
            <p:ph idx="4" type="subTitle"/>
          </p:nvPr>
        </p:nvSpPr>
        <p:spPr>
          <a:xfrm>
            <a:off x="320625" y="4713353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SpaceX—Starlink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4" name="Google Shape;884;p95"/>
          <p:cNvSpPr txBox="1"/>
          <p:nvPr>
            <p:ph idx="5" type="subTitle"/>
          </p:nvPr>
        </p:nvSpPr>
        <p:spPr>
          <a:xfrm>
            <a:off x="4716740" y="467595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https://starlink-puce.vercel.app/</a:t>
            </a:r>
            <a:endParaRPr sz="100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9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886" name="Google Shape;886;p95"/>
          <p:cNvSpPr/>
          <p:nvPr/>
        </p:nvSpPr>
        <p:spPr>
          <a:xfrm>
            <a:off x="4605525" y="4819575"/>
            <a:ext cx="80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87" name="Google Shape;887;p95"/>
          <p:cNvSpPr/>
          <p:nvPr/>
        </p:nvSpPr>
        <p:spPr>
          <a:xfrm>
            <a:off x="67775" y="4819575"/>
            <a:ext cx="245400" cy="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